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3" Type="http://schemas.openxmlformats.org/officeDocument/2006/relationships/viewProps" Target="viewProps.xml" /><Relationship Id="rId17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5" Type="http://schemas.openxmlformats.org/officeDocument/2006/relationships/tableStyles" Target="tableStyles.xml" /><Relationship Id="rId17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Veranstaltung findet nächste Woche statt!</a:t>
            </a:r>
          </a:p>
          <a:p>
            <a:pPr lvl="0"/>
            <a:r>
              <a:rPr/>
              <a:t>Zu viel los zum Semesterende? Sie können früher abgeben!</a:t>
            </a:r>
          </a:p>
          <a:p>
            <a:pPr lvl="0"/>
            <a:r>
              <a:rPr/>
              <a:t>Bitte bitte bitte beachten Sie die zur Verfügung gestellten Materialien!</a:t>
            </a:r>
          </a:p>
          <a:p>
            <a:pPr lvl="0"/>
            <a:r>
              <a:rPr/>
              <a:t>Nachtrag Stacked Area Charts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3263900"/>
                <a:gridCol w="31369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Von der Stichprobe auf die Grundgesamtheit schließen</a:t>
            </a:r>
          </a:p>
          <a:p>
            <a:pPr lvl="0"/>
            <a:r>
              <a:rPr/>
              <a:t>Berücksichtigt Zufallsfehler und Unsicherheit</a:t>
            </a:r>
          </a:p>
          <a:p>
            <a:pPr lvl="0"/>
            <a:r>
              <a:rPr/>
              <a:t>Zentral: </a:t>
            </a:r>
            <a:r>
              <a:rPr b="1"/>
              <a:t>Wahrscheinlichkeit</a:t>
            </a:r>
            <a:r>
              <a:rPr/>
              <a:t>, </a:t>
            </a:r>
            <a:r>
              <a:rPr b="1"/>
              <a:t>Stichprobenverteilung</a:t>
            </a:r>
            <a:r>
              <a:rPr/>
              <a:t>, </a:t>
            </a:r>
            <a:r>
              <a:rPr b="1"/>
              <a:t>Testen von Hypothesen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Was ist der Erwartungswert?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Erwartungswert (fairer Würfel): 3.5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Diese Verteilung erlaubt uns Aussagen über:</a:t>
            </a:r>
          </a:p>
          <a:p>
            <a:pPr lvl="1"/>
            <a:r>
              <a:rPr/>
              <a:t>Vertrauensbereiche (Konfidenzintervalle)</a:t>
            </a:r>
          </a:p>
          <a:p>
            <a:pPr lvl="1"/>
            <a:r>
              <a:rPr/>
              <a:t>Signifikanztests (z. B. t-Test)</a:t>
            </a:r>
          </a:p>
          <a:p>
            <a:pPr lvl="0"/>
            <a:r>
              <a:rPr b="1"/>
              <a:t>Beispiel</a:t>
            </a:r>
            <a:r>
              <a:rPr/>
              <a:t>: Ist ein Würfel gezinkt?</a:t>
            </a:r>
          </a:p>
          <a:p>
            <a:pPr lvl="0"/>
            <a:r>
              <a:rPr/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Stichprobenverteilung zum 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Die </a:t>
                </a:r>
                <a:r>
                  <a:rPr b="1"/>
                  <a:t>Stichprobenverteilung der Mittelwerte</a:t>
                </a:r>
                <a:r>
                  <a:rPr/>
                  <a:t> zeigt: Wie stark Mittelwerte </a:t>
                </a:r>
                <a:r>
                  <a:rPr b="1"/>
                  <a:t>zufällig schwanken</a:t>
                </a:r>
                <a:r>
                  <a:rPr/>
                  <a:t>, selbst wenn H₀ stimmt</a:t>
                </a:r>
              </a:p>
              <a:p>
                <a:pPr lvl="0"/>
                <a:r>
                  <a:rPr/>
                  <a:t>Diese Schwankung hat eine Streuung: den </a:t>
                </a:r>
                <a:r>
                  <a:rPr b="1"/>
                  <a:t>Standardfehler (SE)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Der t-Test prüft, ob der beobachtete Mittelwert </a:t>
                </a:r>
                <a:r>
                  <a:rPr b="1"/>
                  <a:t>außerhalb</a:t>
                </a:r>
                <a:r>
                  <a:rPr/>
                  <a:t> dieser erwarteten Schwankung liegt</a:t>
                </a:r>
              </a:p>
            </p:txBody>
          </p:sp>
        </mc:Choice>
      </mc:AlternateContent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rPr/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0.2169381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-0.92192, df = 59, p-value = 0.3603
alternative hypothesis: true mean is not equal to 3.5
95 percent confidence interval:
 2.865908 3.734092
sample estimates:
mean of x 
      3.3 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rPr/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rPr/>
              <a:t> → Kein ausreichender Hinweis auf Manipulation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 signifikantes Ergebnis heißt nicht, dass es „wichtig“ ist</a:t>
            </a:r>
          </a:p>
          <a:p>
            <a:pPr lvl="0"/>
            <a:r>
              <a:rPr/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rPr/>
              <a:t>Immer im Kontext interpretieren (Effektgröße, Relevanz)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rPr/>
              <a:t> war Chemiker und Statistiker bei der Guinness-Brauerei (Anfang 1900er).</a:t>
            </a:r>
          </a:p>
          <a:p>
            <a:pPr lvl="0"/>
            <a:r>
              <a:rPr/>
              <a:t>Aufgabe: Qualitätskontrolle (z. B. Stärkegehalt von Gerste messen).</a:t>
            </a:r>
          </a:p>
          <a:p>
            <a:pPr lvl="0"/>
            <a:r>
              <a:rPr/>
              <a:t>Problem: Nur </a:t>
            </a:r>
            <a:r>
              <a:rPr b="1"/>
              <a:t>kleine Stichproben</a:t>
            </a:r>
            <a:r>
              <a:rPr/>
              <a:t> pro Tag (z. B. n = 4 oder 5).</a:t>
            </a:r>
          </a:p>
          <a:p>
            <a:pPr lvl="0"/>
            <a:r>
              <a:rPr/>
              <a:t>Damalige Statistik: Basierte auf </a:t>
            </a:r>
            <a:r>
              <a:rPr b="1"/>
              <a:t>großen Stichproben</a:t>
            </a:r>
            <a:r>
              <a:rPr/>
              <a:t> und der </a:t>
            </a:r>
            <a:r>
              <a:rPr b="1"/>
              <a:t>Normalverteilung</a:t>
            </a:r>
            <a:r>
              <a:rPr/>
              <a:t>.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statistische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Ziel: Testen, ob der Mittelwert von Proben vom Sollwert abweicht.</a:t>
                </a:r>
              </a:p>
              <a:p>
                <a:pPr lvl="0"/>
                <a:r>
                  <a:rPr/>
                  <a:t>Normalformel: [  ] → funktioniert nur, wenn </a:t>
                </a:r>
                <a:r>
                  <a:rPr b="1"/>
                  <a:t>σ</a:t>
                </a:r>
                <a:r>
                  <a:rPr/>
                  <a:t> (Standardabweichung der Grundgesamtheit) bekannt ist.</a:t>
                </a:r>
              </a:p>
              <a:p>
                <a:pPr lvl="0"/>
                <a:r>
                  <a:rPr/>
                  <a:t>Bei kleinen n musste Gosset stattdessen </a:t>
                </a:r>
                <a:r>
                  <a:rPr b="1"/>
                  <a:t>s</a:t>
                </a:r>
                <a:r>
                  <a:rPr/>
                  <a:t> (Stichprobenstandardabweichung) verwenden: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acc>
                            <m:accPr>
                              <m:chr m:val="‾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μ</m:t>
                          </m:r>
                        </m:num>
                        <m:den>
                          <m:r>
                            <m:t>s</m:t>
                          </m:r>
                          <m:r>
                            <m:rPr>
                              <m:sty m:val="p"/>
                            </m:rPr>
                            <m:t>/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Folge: Diese Teststatistik </a:t>
                </a:r>
                <a:r>
                  <a:rPr b="1"/>
                  <a:t>folgt nicht mehr der Normalverteilung</a:t>
                </a:r>
                <a:r>
                  <a:rPr/>
                  <a:t>.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Gosset zeigte: Die neue Verteilung hängt von der Anzahl an Beobachtungen ab → </a:t>
            </a:r>
            <a:r>
              <a:rPr b="1"/>
              <a:t>Freiheitsgrade (n−1)</a:t>
            </a:r>
            <a:r>
              <a:rPr/>
              <a:t>.</a:t>
            </a:r>
          </a:p>
          <a:p>
            <a:pPr lvl="0"/>
            <a:r>
              <a:rPr/>
              <a:t>Daraus entstand eine neue Verteilung: die </a:t>
            </a:r>
            <a:r>
              <a:rPr b="1"/>
              <a:t>t-Verteilung mit df</a:t>
            </a:r>
            <a:r>
              <a:rPr/>
              <a:t>.</a:t>
            </a:r>
          </a:p>
          <a:p>
            <a:pPr lvl="0"/>
            <a:r>
              <a:rPr/>
              <a:t>Diese berücksichtigt die </a:t>
            </a:r>
            <a:r>
              <a:rPr b="1"/>
              <a:t>größere Unsicherheit bei kleinen n</a:t>
            </a:r>
            <a:r>
              <a:rPr/>
              <a:t> durch dickere „Schwänze“ (heavy tails).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Guinness verbot es Mitarbeitern, unter eigenem Namen zu publizieren.</a:t>
            </a:r>
          </a:p>
          <a:p>
            <a:pPr lvl="0"/>
            <a:r>
              <a:rPr/>
              <a:t>Gosset veröffentlichte 1908 unter dem Pseudonym </a:t>
            </a:r>
            <a:r>
              <a:rPr b="1"/>
              <a:t>„Student“</a:t>
            </a:r>
            <a:r>
              <a:rPr/>
              <a:t>:</a:t>
            </a:r>
          </a:p>
          <a:p>
            <a:pPr lvl="1"/>
            <a:r>
              <a:rPr i="1"/>
              <a:t>„The Probable Error of a Mean“</a:t>
            </a:r>
            <a:r>
              <a:rPr/>
              <a:t> (in </a:t>
            </a:r>
            <a:r>
              <a:rPr i="1"/>
              <a:t>Biometrika</a:t>
            </a:r>
            <a:r>
              <a:rPr/>
              <a:t>)</a:t>
            </a:r>
          </a:p>
          <a:p>
            <a:pPr lvl="0"/>
            <a:r>
              <a:rPr/>
              <a:t>Der t-Test wurde dadurch bekannt als </a:t>
            </a:r>
            <a:r>
              <a:rPr b="1"/>
              <a:t>„Student’s t-Test“</a:t>
            </a:r>
            <a:r>
              <a:rPr/>
              <a:t>.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unterschiedlicher t-Verteilungen</a:t>
            </a:r>
          </a:p>
        </p:txBody>
      </p:sp>
      <p:pic>
        <p:nvPicPr>
          <p:cNvPr descr="Statistik_Seminar_files/figure-pptx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Anzahl der </a:t>
            </a:r>
            <a:r>
              <a:rPr b="1"/>
              <a:t>unabhängigen Informationen</a:t>
            </a:r>
            <a:r>
              <a:rPr/>
              <a:t>, die zur Schätzung einer Größe verfügbar sind.</a:t>
            </a:r>
          </a:p>
          <a:p>
            <a:pPr lvl="0"/>
            <a:r>
              <a:rPr/>
              <a:t>Bei der Berechnung der </a:t>
            </a:r>
            <a:r>
              <a:rPr b="1"/>
              <a:t>Stichprobenvarianz</a:t>
            </a:r>
            <a:r>
              <a:rPr/>
              <a:t> geht 1 Freiheitsgrad verloren: [ df = n - 1 ] (weil der Mittelwert bereits aus den Daten berechnet wurde)</a:t>
            </a:r>
          </a:p>
          <a:p>
            <a:pPr lvl="0"/>
            <a:r>
              <a:rPr/>
              <a:t>Freiheitsgrade bestimmen die </a:t>
            </a:r>
            <a:r>
              <a:rPr b="1"/>
              <a:t>Form der t-Verteilung</a:t>
            </a:r>
            <a:r>
              <a:rPr/>
              <a:t>:</a:t>
            </a:r>
          </a:p>
          <a:p>
            <a:pPr lvl="1"/>
            <a:r>
              <a:rPr/>
              <a:t>Wenige df → </a:t>
            </a:r>
            <a:r>
              <a:rPr b="1"/>
              <a:t>dickere Randbereiche</a:t>
            </a:r>
          </a:p>
          <a:p>
            <a:pPr lvl="1"/>
            <a:r>
              <a:rPr/>
              <a:t>Viele df → t-Verteilung nähert sich der </a:t>
            </a:r>
            <a:r>
              <a:rPr b="1"/>
              <a:t>Normalverteilung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Freiheitsgrade sind wichtig für:</a:t>
            </a:r>
          </a:p>
          <a:p>
            <a:pPr lvl="1"/>
            <a:r>
              <a:rPr/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rPr/>
              <a:t> und </a:t>
            </a:r>
            <a:r>
              <a:rPr b="1"/>
              <a:t>p-Werte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rPr/>
              <a:t>: Variante für ungleiche Varianzen</a:t>
            </a:r>
          </a:p>
          <a:p>
            <a:pPr lvl="1"/>
            <a:r>
              <a:rPr/>
              <a:t>Anwendungsbeispiel: Wenn die Streuung in beiden Gruppen deutlich unterschiedlich ist</a:t>
            </a:r>
          </a:p>
          <a:p>
            <a:pPr lvl="1"/>
            <a:r>
              <a:rPr/>
              <a:t>Angepasste Freiheitsgrade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2025-05-30T10:00:31Z</dcterms:created>
  <dcterms:modified xsi:type="dcterms:W3CDTF">2025-05-30T10:00:31Z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